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8"/>
  </p:notesMasterIdLst>
  <p:handoutMasterIdLst>
    <p:handoutMasterId r:id="rId19"/>
  </p:handoutMasterIdLst>
  <p:sldIdLst>
    <p:sldId id="514" r:id="rId2"/>
    <p:sldId id="593" r:id="rId3"/>
    <p:sldId id="601" r:id="rId4"/>
    <p:sldId id="602" r:id="rId5"/>
    <p:sldId id="598" r:id="rId6"/>
    <p:sldId id="604" r:id="rId7"/>
    <p:sldId id="595" r:id="rId8"/>
    <p:sldId id="596" r:id="rId9"/>
    <p:sldId id="603" r:id="rId10"/>
    <p:sldId id="581" r:id="rId11"/>
    <p:sldId id="572" r:id="rId12"/>
    <p:sldId id="599" r:id="rId13"/>
    <p:sldId id="600" r:id="rId14"/>
    <p:sldId id="605" r:id="rId15"/>
    <p:sldId id="606" r:id="rId16"/>
    <p:sldId id="607" r:id="rId17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6699"/>
    <a:srgbClr val="009999"/>
    <a:srgbClr val="C00000"/>
    <a:srgbClr val="FDD97F"/>
    <a:srgbClr val="33CCCC"/>
    <a:srgbClr val="CC0099"/>
    <a:srgbClr val="0B8729"/>
    <a:srgbClr val="D0F808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514" autoAdjust="0"/>
  </p:normalViewPr>
  <p:slideViewPr>
    <p:cSldViewPr>
      <p:cViewPr>
        <p:scale>
          <a:sx n="100" d="100"/>
          <a:sy n="100" d="100"/>
        </p:scale>
        <p:origin x="-150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42508572213713E-2"/>
          <c:y val="3.2626183403869351E-2"/>
          <c:w val="0.84855744449370274"/>
          <c:h val="0.75147100939439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профчастей ИЛС</c:v>
                </c:pt>
              </c:strCache>
            </c:strRef>
          </c:tx>
          <c:spPr>
            <a:solidFill>
              <a:srgbClr val="0066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830.6</c:v>
                </c:pt>
                <c:pt idx="1">
                  <c:v>849</c:v>
                </c:pt>
                <c:pt idx="2">
                  <c:v>865.6</c:v>
                </c:pt>
                <c:pt idx="3">
                  <c:v>879.1</c:v>
                </c:pt>
                <c:pt idx="4">
                  <c:v>892.1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ЗЛ, за которых уплачивались взносы на ППС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4.1664169732610074E-3"/>
                  <c:y val="2.7039605996746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7039605996745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4169732610074E-3"/>
                  <c:y val="1.0815842398698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40282887683457E-3"/>
                  <c:y val="5.4079211993491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6113155073383E-3"/>
                  <c:y val="8.1118817990237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372.8</c:v>
                </c:pt>
                <c:pt idx="1">
                  <c:v>357.2</c:v>
                </c:pt>
                <c:pt idx="2">
                  <c:v>346.7</c:v>
                </c:pt>
                <c:pt idx="3">
                  <c:v>343.2</c:v>
                </c:pt>
                <c:pt idx="4">
                  <c:v>354.8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7056"/>
        <c:axId val="5047040"/>
      </c:barChart>
      <c:catAx>
        <c:axId val="50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047040"/>
        <c:crosses val="autoZero"/>
        <c:auto val="1"/>
        <c:lblAlgn val="ctr"/>
        <c:lblOffset val="100"/>
        <c:noMultiLvlLbl val="0"/>
      </c:catAx>
      <c:valAx>
        <c:axId val="50470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037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20598371838608E-2"/>
          <c:y val="0.89718370793478297"/>
          <c:w val="0.8999999207119882"/>
          <c:h val="6.1857460452913723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42664637419821E-2"/>
          <c:y val="0.21756933343301771"/>
          <c:w val="0.9541078611005801"/>
          <c:h val="0.708812993059570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рабочих мест</c:v>
                </c:pt>
              </c:strCache>
            </c:strRef>
          </c:tx>
          <c:spPr>
            <a:ln>
              <a:noFill/>
            </a:ln>
          </c:spPr>
          <c:explosion val="1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8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22"/>
            <c:spPr>
              <a:solidFill>
                <a:srgbClr val="C00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8064A2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4BACC6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rgbClr val="2C4D75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7.0279052669115202E-2"/>
                  <c:y val="-3.28052246410946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i="0" baseline="0" dirty="0" smtClean="0">
                        <a:effectLst/>
                      </a:rPr>
                      <a:t>Педагогические работники</a:t>
                    </a:r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 101 249 (26%)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92574590280168E-2"/>
                  <c:y val="6.71799401433218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>Список 2</a:t>
                    </a:r>
                    <a:endParaRPr lang="ru-RU" sz="14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87 185 (23%)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823503884574813E-2"/>
                  <c:y val="1.79160027007587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>Медицинские работники </a:t>
                    </a:r>
                    <a:endParaRPr lang="ru-RU" sz="14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91 860 (24%)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467567760191603E-2"/>
                  <c:y val="6.24762288578517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>Трактористы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 35 447</a:t>
                    </a:r>
                    <a:r>
                      <a:rPr lang="ru-RU" sz="1400" baseline="0" dirty="0" smtClean="0">
                        <a:latin typeface="Arial" pitchFamily="34" charset="0"/>
                        <a:cs typeface="Arial" pitchFamily="34" charset="0"/>
                      </a:rPr>
                      <a:t> (9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110546564124593E-2"/>
                  <c:y val="-4.20623550783499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>Операторы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 32 898 (9%)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934547610402006E-2"/>
                  <c:y val="-3.31338918986717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>Список</a:t>
                    </a:r>
                    <a:r>
                      <a:rPr lang="ru-RU" sz="1400" b="1" baseline="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>1 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18 382</a:t>
                    </a:r>
                    <a:r>
                      <a:rPr lang="ru-RU" sz="1400" baseline="0" dirty="0" smtClean="0">
                        <a:latin typeface="Arial" pitchFamily="34" charset="0"/>
                        <a:cs typeface="Arial" pitchFamily="34" charset="0"/>
                      </a:rPr>
                      <a:t> (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5%)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6674936939124381E-2"/>
                  <c:y val="-3.86975678426258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>Водители</a:t>
                    </a:r>
                    <a:endParaRPr lang="ru-RU" sz="14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7 712 (2%)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4232184385761024"/>
                  <c:y val="-3.09954894915862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>Спортсмены</a:t>
                    </a:r>
                    <a:endParaRPr lang="ru-RU" sz="14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2 305 – (1%)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0"/>
                <c:pt idx="0">
                  <c:v>педраб</c:v>
                </c:pt>
                <c:pt idx="1">
                  <c:v>сП2</c:v>
                </c:pt>
                <c:pt idx="2">
                  <c:v>медраб</c:v>
                </c:pt>
                <c:pt idx="3">
                  <c:v>тракторист</c:v>
                </c:pt>
                <c:pt idx="4">
                  <c:v>операторы</c:v>
                </c:pt>
                <c:pt idx="5">
                  <c:v>СП1</c:v>
                </c:pt>
                <c:pt idx="6">
                  <c:v>водители</c:v>
                </c:pt>
                <c:pt idx="7">
                  <c:v>ПРОФСПОРТ</c:v>
                </c:pt>
                <c:pt idx="8">
                  <c:v>ТЕКСТИЛЬ</c:v>
                </c:pt>
                <c:pt idx="9">
                  <c:v>ПОДЗЕМРАБ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101249</c:v>
                </c:pt>
                <c:pt idx="1">
                  <c:v>87185</c:v>
                </c:pt>
                <c:pt idx="2">
                  <c:v>91860</c:v>
                </c:pt>
                <c:pt idx="3">
                  <c:v>35447</c:v>
                </c:pt>
                <c:pt idx="4">
                  <c:v>32898</c:v>
                </c:pt>
                <c:pt idx="5">
                  <c:v>18382</c:v>
                </c:pt>
                <c:pt idx="6">
                  <c:v>7712</c:v>
                </c:pt>
                <c:pt idx="7">
                  <c:v>2305</c:v>
                </c:pt>
                <c:pt idx="8">
                  <c:v>1936</c:v>
                </c:pt>
                <c:pt idx="9">
                  <c:v>2071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Sheet1!$A$2:$A$12</c:f>
              <c:strCache>
                <c:ptCount val="10"/>
                <c:pt idx="0">
                  <c:v>педраб</c:v>
                </c:pt>
                <c:pt idx="1">
                  <c:v>сП2</c:v>
                </c:pt>
                <c:pt idx="2">
                  <c:v>медраб</c:v>
                </c:pt>
                <c:pt idx="3">
                  <c:v>тракторист</c:v>
                </c:pt>
                <c:pt idx="4">
                  <c:v>операторы</c:v>
                </c:pt>
                <c:pt idx="5">
                  <c:v>СП1</c:v>
                </c:pt>
                <c:pt idx="6">
                  <c:v>водители</c:v>
                </c:pt>
                <c:pt idx="7">
                  <c:v>ПРОФСПОРТ</c:v>
                </c:pt>
                <c:pt idx="8">
                  <c:v>ТЕКСТИЛЬ</c:v>
                </c:pt>
                <c:pt idx="9">
                  <c:v>ПОДЗЕМРАБ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0.26</c:v>
                </c:pt>
                <c:pt idx="1">
                  <c:v>0.23</c:v>
                </c:pt>
                <c:pt idx="2">
                  <c:v>0.24</c:v>
                </c:pt>
                <c:pt idx="3">
                  <c:v>0.09</c:v>
                </c:pt>
                <c:pt idx="4">
                  <c:v>0.09</c:v>
                </c:pt>
                <c:pt idx="5">
                  <c:v>0.05</c:v>
                </c:pt>
                <c:pt idx="6">
                  <c:v>0.02</c:v>
                </c:pt>
                <c:pt idx="7">
                  <c:v>6.0000000000000001E-3</c:v>
                </c:pt>
                <c:pt idx="8">
                  <c:v>5.0000000000000001E-3</c:v>
                </c:pt>
                <c:pt idx="9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549061613318603E-2"/>
          <c:y val="0.26784017790115772"/>
          <c:w val="0.83158494479072886"/>
          <c:h val="0.545333432086031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834 страхователя
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h="0"/>
            </a:sp3d>
          </c:spPr>
          <c:explosion val="16"/>
          <c:dPt>
            <c:idx val="0"/>
            <c:bubble3D val="0"/>
            <c:explosion val="3"/>
            <c:spPr>
              <a:solidFill>
                <a:srgbClr val="0B8729"/>
              </a:solidFill>
              <a:scene3d>
                <a:camera prst="orthographicFront"/>
                <a:lightRig rig="threePt" dir="t"/>
              </a:scene3d>
              <a:sp3d>
                <a:bevelB h="0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B h="0"/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B h="0"/>
              </a:sp3d>
            </c:spPr>
          </c:dPt>
          <c:dLbls>
            <c:dLbl>
              <c:idx val="0"/>
              <c:layout>
                <c:manualLayout>
                  <c:x val="-2.7609385886821084E-3"/>
                  <c:y val="-5.247720368652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235128704304563E-2"/>
                  <c:y val="-4.8993736536470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831003383780248E-2"/>
                  <c:y val="2.1719660034881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Работодатели, уплачивающие взносы на профессиональное пенсионное страхование и осуществляющие доплату к заработной плате</c:v>
                </c:pt>
                <c:pt idx="1">
                  <c:v>Работодатели, производящие только уплату взносов на профессиональное пенсионное страхование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344</c:v>
                </c:pt>
                <c:pt idx="1">
                  <c:v>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64258534489755E-2"/>
          <c:y val="0.18441206354818249"/>
          <c:w val="0.82300523643767742"/>
          <c:h val="0.53530450235947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853 страхователя
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0B8729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2782031521801502E-2"/>
                  <c:y val="0.38193455935451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791920958342379E-2"/>
                  <c:y val="-0.31458223391845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757657240837174E-2"/>
                  <c:y val="3.6749822936340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Работодатели, уплачивающие взносы на профессиональное пенсионное страхование и осуществляющие доплату к заработной плате</c:v>
                </c:pt>
                <c:pt idx="1">
                  <c:v>Работодатели, производящие только уплату взносов на профессиональное пенсионное страхование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590</c:v>
                </c:pt>
                <c:pt idx="1">
                  <c:v>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1</a:t>
          </a:r>
          <a:endParaRPr lang="ru-RU" b="1" dirty="0">
            <a:solidFill>
              <a:schemeClr val="tx2"/>
            </a:solidFill>
          </a:endParaRPr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just"/>
          <a:r>
            <a:rPr lang="ru-RU" sz="1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Ежегодное информирования работников (с участием представителей территориальных органов Фонда) о нормах законодательства о профессиональном пенсионном страховании и праве на ежемесячную доплату</a:t>
          </a:r>
          <a:endParaRPr lang="ru-RU" sz="18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2</a:t>
          </a:r>
          <a:endParaRPr lang="ru-RU" b="1" dirty="0">
            <a:solidFill>
              <a:schemeClr val="tx2"/>
            </a:solidFill>
          </a:endParaRPr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l"/>
          <a:r>
            <a:rPr lang="ru-RU" sz="1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Персональное информирование вновь поступающих  работников  о праве на ежемесячную доплату</a:t>
          </a:r>
          <a:endParaRPr lang="ru-RU" sz="18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3</a:t>
          </a:r>
          <a:endParaRPr lang="ru-RU" b="1" dirty="0">
            <a:solidFill>
              <a:schemeClr val="tx2"/>
            </a:solidFill>
          </a:endParaRPr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l"/>
          <a:r>
            <a:rPr lang="ru-RU" sz="1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Информирование работников о новом виде пенсионного обеспечения - добровольное страхование дополнительной накопительной пенсии </a:t>
          </a:r>
          <a:r>
            <a:rPr lang="ru-RU" sz="18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 участием государства</a:t>
          </a:r>
          <a:endParaRPr lang="ru-RU" sz="1800" b="1" dirty="0">
            <a:solidFill>
              <a:srgbClr val="C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3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3" custScaleY="150960" custLinFactNeighborX="1226" custLinFactNeighborY="-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3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3" custScaleX="98200" custScaleY="99649" custLinFactNeighborX="591" custLinFactNeighborY="5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3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3" custScaleX="97925" custScaleY="106508" custLinFactNeighborX="454" custLinFactNeighborY="-10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80A4D-832E-41C3-83DC-05863B1D7D22}" type="presOf" srcId="{127B2F2B-8F5A-474D-929F-4967DEFB1785}" destId="{08376B24-6D9E-4281-9230-1E430E91BCB3}" srcOrd="0" destOrd="0" presId="urn:microsoft.com/office/officeart/2005/8/layout/chevron2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D50C0E33-BCA3-4CF3-8DB0-0ED543BA25BB}" type="presOf" srcId="{D26FECA9-5722-4011-82FF-60B4BFC7590E}" destId="{2C1785E9-B500-47B7-A0BB-36FB89FBFAE6}" srcOrd="0" destOrd="0" presId="urn:microsoft.com/office/officeart/2005/8/layout/chevron2"/>
    <dgm:cxn modelId="{61DA0D88-1A1E-404B-A568-26E3AE7FF858}" type="presOf" srcId="{F6447A8C-665F-4B0F-823B-7550C697D589}" destId="{D0FC2967-D9A9-41C4-814A-0C1766835238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EEC1A960-BF46-4322-91A2-D9AFB31FEF50}" type="presOf" srcId="{83666935-DB3B-430A-A957-6C2F101DD282}" destId="{15EF83EA-AC54-4310-911C-845D7943E74E}" srcOrd="0" destOrd="0" presId="urn:microsoft.com/office/officeart/2005/8/layout/chevron2"/>
    <dgm:cxn modelId="{984B27E2-F893-4E92-BB1B-113003AA09BB}" type="presOf" srcId="{DDAD53AA-AAF7-4275-A192-A18614ADC8C9}" destId="{1D14304C-89E5-40EB-B7EF-FE9CB7EB46C6}" srcOrd="0" destOrd="0" presId="urn:microsoft.com/office/officeart/2005/8/layout/chevron2"/>
    <dgm:cxn modelId="{CD7EF33B-EE51-46F6-B995-533E3A6EBAA4}" type="presOf" srcId="{8A3A8019-924E-4F77-B316-6637ED9B8141}" destId="{20E5969B-3E48-4C01-8D78-E5FC960E704E}" srcOrd="0" destOrd="0" presId="urn:microsoft.com/office/officeart/2005/8/layout/chevron2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747B7A42-E1E0-4AA4-9AC6-2FD78C95F5A0}" type="presOf" srcId="{58CCDBED-7F79-4DBB-AE9A-8E2BC8F40459}" destId="{6FDBA8E3-6E7A-48A6-A382-8274E500AE22}" srcOrd="0" destOrd="0" presId="urn:microsoft.com/office/officeart/2005/8/layout/chevron2"/>
    <dgm:cxn modelId="{6997C309-4FC7-4805-8596-806AFE195345}" type="presParOf" srcId="{6FDBA8E3-6E7A-48A6-A382-8274E500AE22}" destId="{1DAFCB30-32AA-4E0F-93F2-FDAFC2FDE957}" srcOrd="0" destOrd="0" presId="urn:microsoft.com/office/officeart/2005/8/layout/chevron2"/>
    <dgm:cxn modelId="{446FA837-0359-4A92-8023-1D17DD7E9CF2}" type="presParOf" srcId="{1DAFCB30-32AA-4E0F-93F2-FDAFC2FDE957}" destId="{08376B24-6D9E-4281-9230-1E430E91BCB3}" srcOrd="0" destOrd="0" presId="urn:microsoft.com/office/officeart/2005/8/layout/chevron2"/>
    <dgm:cxn modelId="{4EF4D20D-FBE9-4DC7-8FAD-3EFDD23159F2}" type="presParOf" srcId="{1DAFCB30-32AA-4E0F-93F2-FDAFC2FDE957}" destId="{1D14304C-89E5-40EB-B7EF-FE9CB7EB46C6}" srcOrd="1" destOrd="0" presId="urn:microsoft.com/office/officeart/2005/8/layout/chevron2"/>
    <dgm:cxn modelId="{899D06FD-2697-4B0B-A8C5-F0E3032000D2}" type="presParOf" srcId="{6FDBA8E3-6E7A-48A6-A382-8274E500AE22}" destId="{E8568182-04C6-497C-87CE-F7613F0700D7}" srcOrd="1" destOrd="0" presId="urn:microsoft.com/office/officeart/2005/8/layout/chevron2"/>
    <dgm:cxn modelId="{D616B490-08C6-4987-AC9E-0FC8788E1629}" type="presParOf" srcId="{6FDBA8E3-6E7A-48A6-A382-8274E500AE22}" destId="{46FBDE3E-C346-4C45-82BF-56FE440CB82E}" srcOrd="2" destOrd="0" presId="urn:microsoft.com/office/officeart/2005/8/layout/chevron2"/>
    <dgm:cxn modelId="{3A48B1F4-6A80-422C-8BC7-B1C141247CFC}" type="presParOf" srcId="{46FBDE3E-C346-4C45-82BF-56FE440CB82E}" destId="{20E5969B-3E48-4C01-8D78-E5FC960E704E}" srcOrd="0" destOrd="0" presId="urn:microsoft.com/office/officeart/2005/8/layout/chevron2"/>
    <dgm:cxn modelId="{F68C88E3-1568-44BD-84BF-37E3F4CB32FA}" type="presParOf" srcId="{46FBDE3E-C346-4C45-82BF-56FE440CB82E}" destId="{D0FC2967-D9A9-41C4-814A-0C1766835238}" srcOrd="1" destOrd="0" presId="urn:microsoft.com/office/officeart/2005/8/layout/chevron2"/>
    <dgm:cxn modelId="{B7398F4B-B126-43F9-8255-74575EAD4002}" type="presParOf" srcId="{6FDBA8E3-6E7A-48A6-A382-8274E500AE22}" destId="{B7D38CE8-7E24-442B-BD50-E3D6FFE55AC2}" srcOrd="3" destOrd="0" presId="urn:microsoft.com/office/officeart/2005/8/layout/chevron2"/>
    <dgm:cxn modelId="{A5E660EF-6D18-4F71-A8DF-5C6E17CD91A3}" type="presParOf" srcId="{6FDBA8E3-6E7A-48A6-A382-8274E500AE22}" destId="{48EF65F7-F91A-4CE7-A7CA-688977907487}" srcOrd="4" destOrd="0" presId="urn:microsoft.com/office/officeart/2005/8/layout/chevron2"/>
    <dgm:cxn modelId="{494DF25D-F0D8-40A5-9049-491AD8A63B45}" type="presParOf" srcId="{48EF65F7-F91A-4CE7-A7CA-688977907487}" destId="{15EF83EA-AC54-4310-911C-845D7943E74E}" srcOrd="0" destOrd="0" presId="urn:microsoft.com/office/officeart/2005/8/layout/chevron2"/>
    <dgm:cxn modelId="{D578A786-6047-4369-A696-8457E85F04AD}" type="presParOf" srcId="{48EF65F7-F91A-4CE7-A7CA-688977907487}" destId="{2C1785E9-B500-47B7-A0BB-36FB89FBFA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280145" y="391624"/>
          <a:ext cx="1867636" cy="130734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2"/>
              </a:solidFill>
            </a:rPr>
            <a:t>1</a:t>
          </a:r>
          <a:endParaRPr lang="ru-RU" sz="3600" b="1" kern="1200" dirty="0">
            <a:solidFill>
              <a:schemeClr val="tx2"/>
            </a:solidFill>
          </a:endParaRPr>
        </a:p>
      </dsp:txBody>
      <dsp:txXfrm rot="-5400000">
        <a:off x="1" y="765152"/>
        <a:ext cx="1307345" cy="560291"/>
      </dsp:txXfrm>
    </dsp:sp>
    <dsp:sp modelId="{1D14304C-89E5-40EB-B7EF-FE9CB7EB46C6}">
      <dsp:nvSpPr>
        <dsp:cNvPr id="0" name=""/>
        <dsp:cNvSpPr/>
      </dsp:nvSpPr>
      <dsp:spPr>
        <a:xfrm rot="5400000">
          <a:off x="4201868" y="-2894523"/>
          <a:ext cx="1832599" cy="7621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Ежегодное информирования работников (с участием представителей территориальных органов Фонда) о нормах законодательства о профессиональном пенсионном страховании и праве на ежемесячную доплату</a:t>
          </a:r>
          <a:endParaRPr lang="ru-RU" sz="18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7345" y="89460"/>
        <a:ext cx="7532186" cy="1653679"/>
      </dsp:txXfrm>
    </dsp:sp>
    <dsp:sp modelId="{20E5969B-3E48-4C01-8D78-E5FC960E704E}">
      <dsp:nvSpPr>
        <dsp:cNvPr id="0" name=""/>
        <dsp:cNvSpPr/>
      </dsp:nvSpPr>
      <dsp:spPr>
        <a:xfrm rot="5400000">
          <a:off x="-280145" y="2055923"/>
          <a:ext cx="1867636" cy="130734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2"/>
              </a:solidFill>
            </a:rPr>
            <a:t>2</a:t>
          </a:r>
          <a:endParaRPr lang="ru-RU" sz="3600" b="1" kern="1200" dirty="0">
            <a:solidFill>
              <a:schemeClr val="tx2"/>
            </a:solidFill>
          </a:endParaRPr>
        </a:p>
      </dsp:txBody>
      <dsp:txXfrm rot="-5400000">
        <a:off x="1" y="2429451"/>
        <a:ext cx="1307345" cy="560291"/>
      </dsp:txXfrm>
    </dsp:sp>
    <dsp:sp modelId="{D0FC2967-D9A9-41C4-814A-0C1766835238}">
      <dsp:nvSpPr>
        <dsp:cNvPr id="0" name=""/>
        <dsp:cNvSpPr/>
      </dsp:nvSpPr>
      <dsp:spPr>
        <a:xfrm rot="5400000">
          <a:off x="4558361" y="-1064952"/>
          <a:ext cx="1209702" cy="74844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Персональное информирование вновь поступающих  работников  о праве на ежемесячную доплату</a:t>
          </a:r>
          <a:endParaRPr lang="ru-RU" sz="18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20985" y="2131477"/>
        <a:ext cx="7425403" cy="1091596"/>
      </dsp:txXfrm>
    </dsp:sp>
    <dsp:sp modelId="{15EF83EA-AC54-4310-911C-845D7943E74E}">
      <dsp:nvSpPr>
        <dsp:cNvPr id="0" name=""/>
        <dsp:cNvSpPr/>
      </dsp:nvSpPr>
      <dsp:spPr>
        <a:xfrm rot="5400000">
          <a:off x="-280145" y="3695964"/>
          <a:ext cx="1867636" cy="130734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2"/>
              </a:solidFill>
            </a:rPr>
            <a:t>3</a:t>
          </a:r>
          <a:endParaRPr lang="ru-RU" sz="3600" b="1" kern="1200" dirty="0">
            <a:solidFill>
              <a:schemeClr val="tx2"/>
            </a:solidFill>
          </a:endParaRPr>
        </a:p>
      </dsp:txBody>
      <dsp:txXfrm rot="-5400000">
        <a:off x="1" y="4069492"/>
        <a:ext cx="1307345" cy="560291"/>
      </dsp:txXfrm>
    </dsp:sp>
    <dsp:sp modelId="{2C1785E9-B500-47B7-A0BB-36FB89FBFAE6}">
      <dsp:nvSpPr>
        <dsp:cNvPr id="0" name=""/>
        <dsp:cNvSpPr/>
      </dsp:nvSpPr>
      <dsp:spPr>
        <a:xfrm rot="5400000">
          <a:off x="4506286" y="488599"/>
          <a:ext cx="1292968" cy="7463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Информирование работников о новом виде пенсионного обеспечения - добровольное страхование дополнительной накопительной пенсии </a:t>
          </a:r>
          <a:r>
            <a:rPr lang="ru-RU" sz="1800" b="1" kern="1200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 участием государства</a:t>
          </a:r>
          <a:endParaRPr lang="ru-RU" sz="1800" b="1" kern="1200" dirty="0">
            <a:solidFill>
              <a:srgbClr val="C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21022" y="3636981"/>
        <a:ext cx="7400380" cy="1166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7FEA8E8A-3CF5-41AF-8F99-B25A88181C6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EED6C827-2833-4912-B62E-AEB70EBF1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0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419554BD-A0B9-409E-A2FC-E8057D503B7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772116BB-BC87-4BB5-A6C2-4175CEA41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4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1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7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7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2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7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8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8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9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23423"/>
          <a:stretch/>
        </p:blipFill>
        <p:spPr>
          <a:xfrm>
            <a:off x="-1" y="1240"/>
            <a:ext cx="9144001" cy="685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879" y="188640"/>
            <a:ext cx="6791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ФОНД СОЦИАЛЬНОЙ ЗАЩИТЫ НАСЕЛЕНИЯ </a:t>
            </a:r>
          </a:p>
          <a:p>
            <a:pPr algn="ctr"/>
            <a:r>
              <a:rPr lang="ru-RU" sz="20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ТРУДА И СОЦИАЛЬНОЙ ЗАЩИТЫ </a:t>
            </a:r>
            <a:r>
              <a:rPr lang="ru-RU" sz="20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РЕСПУБЛИКИ БЕЛАРУСЬ</a:t>
            </a:r>
            <a:endParaRPr lang="ru-RU" sz="2000" b="1" dirty="0">
              <a:solidFill>
                <a:srgbClr val="036B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4625" y="6357491"/>
            <a:ext cx="79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г. Минск</a:t>
            </a:r>
            <a:br>
              <a:rPr lang="ru-RU" sz="12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2022</a:t>
            </a:r>
            <a:endParaRPr lang="ru-RU" sz="1200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9674"/>
          <a:stretch/>
        </p:blipFill>
        <p:spPr>
          <a:xfrm>
            <a:off x="2987824" y="2514164"/>
            <a:ext cx="6171422" cy="1768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1344" y="2132856"/>
            <a:ext cx="6589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пенсионное страхование</a:t>
            </a:r>
            <a:endParaRPr lang="ru-RU" sz="2400" b="1" dirty="0">
              <a:solidFill>
                <a:srgbClr val="9D2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" y="122233"/>
            <a:ext cx="9144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36B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работодателях, представивших сведения в отношении </a:t>
            </a:r>
            <a:r>
              <a:rPr lang="ru-RU" sz="2000" b="1" u="sng" dirty="0" smtClean="0">
                <a:solidFill>
                  <a:srgbClr val="036B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работников </a:t>
            </a:r>
            <a:r>
              <a:rPr lang="ru-RU" sz="2000" b="1" dirty="0" smtClean="0">
                <a:solidFill>
                  <a:srgbClr val="036B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коду вида деятельности «МЕДРАБ»</a:t>
            </a:r>
            <a:endParaRPr lang="ru-RU" sz="2000" b="1" dirty="0">
              <a:solidFill>
                <a:srgbClr val="036B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262810"/>
              </p:ext>
            </p:extLst>
          </p:nvPr>
        </p:nvGraphicFramePr>
        <p:xfrm>
          <a:off x="23308" y="1700808"/>
          <a:ext cx="4599885" cy="233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989502"/>
              </p:ext>
            </p:extLst>
          </p:nvPr>
        </p:nvGraphicFramePr>
        <p:xfrm>
          <a:off x="4128269" y="1916832"/>
          <a:ext cx="498410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3" y="5341828"/>
            <a:ext cx="1397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6" y="4725144"/>
            <a:ext cx="14605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1220" y="4590256"/>
            <a:ext cx="849694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Работодатели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, уплачивающие взносы на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ППС и</a:t>
            </a:r>
          </a:p>
          <a:p>
            <a:pPr algn="just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осуществляющие доплату к заработной плате</a:t>
            </a:r>
          </a:p>
          <a:p>
            <a:pPr algn="just"/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- Работодатели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, производящие только уплату взносов на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ППС</a:t>
            </a:r>
          </a:p>
          <a:p>
            <a:pPr algn="just"/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495" y="1439239"/>
            <a:ext cx="402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 01.01.2022 – 834 страхователя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2008" y="1439239"/>
            <a:ext cx="4844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 01.01.2023 – 853 страхователя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465956342"/>
              </p:ext>
            </p:extLst>
          </p:nvPr>
        </p:nvGraphicFramePr>
        <p:xfrm>
          <a:off x="107504" y="1124744"/>
          <a:ext cx="8928992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3078" y="10463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36B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ИНФОРМАЦИОННО-РАЗЪЯСНИТЕЛЬНАЯ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8634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r="6153"/>
          <a:stretch/>
        </p:blipFill>
        <p:spPr bwMode="auto">
          <a:xfrm>
            <a:off x="539552" y="0"/>
            <a:ext cx="79208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5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96" y="11751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Участники системы добровольного страхования дополнительной накопительной пенсии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1600" y="1235660"/>
            <a:ext cx="2124236" cy="11132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Работающие граждане – страхователи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71600" y="390658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Работодатели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1600" y="257112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«</a:t>
            </a:r>
            <a:r>
              <a:rPr lang="ru-RU" b="1" i="1" dirty="0"/>
              <a:t>Стравита» - страховщик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71600" y="5167297"/>
            <a:ext cx="2124236" cy="10308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Фонд социальной защиты населения</a:t>
            </a:r>
            <a:endParaRPr lang="ru-RU" b="1" i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03848" y="1235662"/>
            <a:ext cx="5688632" cy="11132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i="1" dirty="0" smtClean="0"/>
              <a:t>За которых работодателем уплачиваются страховые взносы на пенсионное страхование</a:t>
            </a:r>
            <a:r>
              <a:rPr lang="ru-RU" sz="1300" i="1" dirty="0" smtClean="0"/>
              <a:t> в бюджет фонда, при условии, что </a:t>
            </a:r>
            <a:r>
              <a:rPr lang="ru-RU" sz="1300" b="1" i="1" dirty="0" smtClean="0"/>
              <a:t>на дату  начал</a:t>
            </a:r>
            <a:r>
              <a:rPr lang="ru-RU" sz="1300" i="1" dirty="0" smtClean="0"/>
              <a:t>а срока дополнительного накопительного пенсионного страхования до достижения ими общеустановленного пенсионного возраста </a:t>
            </a:r>
            <a:r>
              <a:rPr lang="ru-RU" sz="1300" b="1" i="1" dirty="0" smtClean="0"/>
              <a:t>остается не менее 3 лет</a:t>
            </a:r>
            <a:r>
              <a:rPr lang="ru-RU" sz="1300" i="1" dirty="0" smtClean="0"/>
              <a:t> </a:t>
            </a:r>
            <a:endParaRPr lang="ru-RU" sz="1300" i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8" y="3906581"/>
            <a:ext cx="568863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/>
              <a:t>Плательщики </a:t>
            </a:r>
            <a:r>
              <a:rPr lang="ru-RU" sz="1300" i="1" dirty="0" smtClean="0"/>
              <a:t>взносов, определенные в Законе Республики Беларусь от 15 июля 2021 г. № 118-З «О взносах в бюджет государственного внебюджетного фонда социальной защиты населения Республики Беларусь»</a:t>
            </a:r>
            <a:r>
              <a:rPr lang="en-US" sz="1300" i="1" dirty="0"/>
              <a:t> </a:t>
            </a:r>
            <a:r>
              <a:rPr lang="ru-RU" sz="1300" i="1" dirty="0" smtClean="0"/>
              <a:t> как работодатели </a:t>
            </a:r>
            <a:endParaRPr lang="ru-RU" sz="1300" i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03848" y="2571122"/>
            <a:ext cx="5688632" cy="10081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/>
              <a:t>Осуществляющий дополнительное пенсионное страхование </a:t>
            </a:r>
            <a:endParaRPr lang="ru-RU" sz="1300" i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5167297"/>
            <a:ext cx="5688632" cy="10081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</a:rPr>
              <a:t>Государственный орган участвующий в формировании пенсионных сбережений страхователей  путем снижения размера взносов работодателя в бюджет фонда</a:t>
            </a:r>
            <a:endParaRPr lang="ru-RU" sz="1300" i="1" dirty="0">
              <a:solidFill>
                <a:schemeClr val="tx1"/>
              </a:solidFill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179512" y="1235661"/>
            <a:ext cx="792088" cy="234357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прямые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79512" y="3906581"/>
            <a:ext cx="792088" cy="2291565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косвенные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Добровольное страхование дополнительной накопительной пенсии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36B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-324544" y="908720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47097"/>
              </p:ext>
            </p:extLst>
          </p:nvPr>
        </p:nvGraphicFramePr>
        <p:xfrm>
          <a:off x="107504" y="1130730"/>
          <a:ext cx="8867316" cy="3846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85"/>
                <a:gridCol w="2162163"/>
                <a:gridCol w="1941953"/>
                <a:gridCol w="2671515"/>
              </a:tblGrid>
              <a:tr h="17222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Заработная плата</a:t>
                      </a:r>
                      <a:endParaRPr lang="ru-RU" sz="2000" b="1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Средняя 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заработная плата </a:t>
                      </a:r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Страховой тариф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2+2 %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1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</a:t>
                      </a:r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Остаток ежемесячной доплаты в 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заработную плату </a:t>
                      </a:r>
                      <a:r>
                        <a:rPr lang="ru-RU" sz="2000" b="1" i="1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</a:t>
                      </a:r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8460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зарплата по учреждению</a:t>
                      </a:r>
                      <a:endParaRPr lang="ru-RU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30(работник) + 30 (ФСЗН)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84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Врач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 стажем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40(работник) + 40 (ФСЗН)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5013176"/>
            <a:ext cx="8579296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600" b="1" i="1" dirty="0" smtClean="0"/>
              <a:t>Важно! </a:t>
            </a:r>
            <a:br>
              <a:rPr lang="ru-RU" sz="2600" b="1" i="1" dirty="0" smtClean="0"/>
            </a:br>
            <a:r>
              <a:rPr lang="ru-RU" sz="2600" b="1" i="1" dirty="0" smtClean="0"/>
              <a:t>Получая половину доплаты зарабатываем дополнительную накопительную пенсию в размере не менее пенсии ППС;</a:t>
            </a:r>
            <a:br>
              <a:rPr lang="ru-RU" sz="2600" b="1" i="1" dirty="0" smtClean="0"/>
            </a:br>
            <a:r>
              <a:rPr lang="ru-RU" sz="2600" b="1" i="1" dirty="0" smtClean="0"/>
              <a:t>Пенсия наследуется</a:t>
            </a:r>
            <a:endParaRPr lang="ru-RU" sz="2600" b="1" i="1" dirty="0"/>
          </a:p>
        </p:txBody>
      </p:sp>
    </p:spTree>
    <p:extLst>
      <p:ext uri="{BB962C8B-B14F-4D97-AF65-F5344CB8AC3E}">
        <p14:creationId xmlns:p14="http://schemas.microsoft.com/office/powerpoint/2010/main" val="10971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0052" y="-2331640"/>
            <a:ext cx="2133600" cy="365125"/>
          </a:xfrm>
        </p:spPr>
        <p:txBody>
          <a:bodyPr/>
          <a:lstStyle/>
          <a:p>
            <a:pPr>
              <a:defRPr/>
            </a:pPr>
            <a:fld id="{4001BE04-00E2-4790-A63C-A4D6D4C2B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5"/>
          <p:cNvSpPr>
            <a:spLocks noChangeArrowheads="1"/>
          </p:cNvSpPr>
          <p:nvPr/>
        </p:nvSpPr>
        <p:spPr bwMode="auto">
          <a:xfrm>
            <a:off x="57793" y="20121"/>
            <a:ext cx="8845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нформирования общественности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" y="1616980"/>
            <a:ext cx="4095582" cy="731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976" y="762370"/>
            <a:ext cx="470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Мы в 7 социальных сетях – </a:t>
            </a:r>
            <a:br>
              <a:rPr lang="ru-RU" sz="1600" b="1" dirty="0" smtClean="0"/>
            </a:br>
            <a:r>
              <a:rPr lang="ru-RU" sz="1600" b="1" dirty="0" smtClean="0"/>
              <a:t>группа «ФСЗН официально, просто и доступно»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1600" i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504" r="13372" b="12559"/>
          <a:stretch/>
        </p:blipFill>
        <p:spPr bwMode="auto">
          <a:xfrm>
            <a:off x="4802035" y="1247648"/>
            <a:ext cx="4341965" cy="31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802035" y="739817"/>
            <a:ext cx="3948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айт Фонда: </a:t>
            </a:r>
            <a:r>
              <a:rPr lang="en-US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ssf.gov.by</a:t>
            </a:r>
            <a:r>
              <a:rPr lang="ru-R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://ssf.gov.by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-252536" y="620733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03307" y="2348880"/>
            <a:ext cx="2034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Более 6,6 тыс. подписчиков</a:t>
            </a:r>
            <a:endParaRPr lang="ru-RU" sz="1200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9776" r="4255" b="8066"/>
          <a:stretch/>
        </p:blipFill>
        <p:spPr bwMode="auto">
          <a:xfrm>
            <a:off x="0" y="2996952"/>
            <a:ext cx="4708228" cy="35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04" y="4434884"/>
            <a:ext cx="4130414" cy="230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Контакты органов Фонда социальной защиты населения для подробных консультаций и дополнительных пояснений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36B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-324544" y="1454343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672688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84976" cy="244827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Многофункциональный центр обслуживания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Почтовый адрес: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220012, г. Минск, </a:t>
            </a:r>
            <a:r>
              <a:rPr lang="ru-RU" sz="2800" dirty="0" smtClean="0">
                <a:solidFill>
                  <a:schemeClr val="tx1"/>
                </a:solidFill>
              </a:rPr>
              <a:t>ул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Толбухина</a:t>
            </a:r>
            <a:r>
              <a:rPr lang="ru-RU" sz="2800" dirty="0">
                <a:solidFill>
                  <a:schemeClr val="tx1"/>
                </a:solidFill>
              </a:rPr>
              <a:t>, 6 (1 </a:t>
            </a:r>
            <a:r>
              <a:rPr lang="ru-RU" sz="2800" dirty="0" smtClean="0">
                <a:solidFill>
                  <a:schemeClr val="tx1"/>
                </a:solidFill>
              </a:rPr>
              <a:t>этаж)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Режим работы:  </a:t>
            </a:r>
            <a:r>
              <a:rPr lang="ru-RU" sz="2800" dirty="0" smtClean="0">
                <a:solidFill>
                  <a:schemeClr val="tx1"/>
                </a:solidFill>
              </a:rPr>
              <a:t>Понедельник </a:t>
            </a:r>
            <a:r>
              <a:rPr lang="ru-RU" sz="2800" dirty="0">
                <a:solidFill>
                  <a:schemeClr val="tx1"/>
                </a:solidFill>
              </a:rPr>
              <a:t>– пятница: 8.30 – 13.00, 14.00 - 17.30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Телефон</a:t>
            </a:r>
            <a:r>
              <a:rPr lang="ru-RU" sz="2800" b="1" dirty="0">
                <a:solidFill>
                  <a:schemeClr val="tx1"/>
                </a:solidFill>
              </a:rPr>
              <a:t>:+ 375 (17) 352-05-01</a:t>
            </a:r>
          </a:p>
          <a:p>
            <a:endParaRPr lang="ru-RU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1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316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6666"/>
                </a:solidFill>
              </a:rPr>
              <a:t>С 1 января 2009 года в Республике Беларусь действует профессиональное пенсионное страхование</a:t>
            </a:r>
            <a:endParaRPr lang="ru-RU" sz="26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496" y="1412777"/>
            <a:ext cx="8916144" cy="48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400" dirty="0" smtClea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уплата взносов на ППС за работников, занятых  в особых  условиях труда и отдельными  видами  профессиональной  деятельности;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dirty="0" smtClea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пенсионных сбережений за  счет  уплаченных  взносов;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dirty="0" smtClea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dirty="0" smtClea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использование этих  средств  для  выплаты  пенсий  за работу  в особых  условиях труда.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28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ru-RU" altLang="ru-RU" sz="13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Беларусь от 05.01.2008 № 322-З «О профессиональном пенсионном </a:t>
            </a:r>
            <a:r>
              <a:rPr lang="ru-RU" altLang="ru-RU" sz="13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страховании»</a:t>
            </a:r>
            <a:endParaRPr lang="ru-RU" altLang="ru-RU" sz="13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02802227"/>
              </p:ext>
            </p:extLst>
          </p:nvPr>
        </p:nvGraphicFramePr>
        <p:xfrm>
          <a:off x="-15931" y="1600179"/>
          <a:ext cx="9144548" cy="469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15"/>
          <p:cNvSpPr>
            <a:spLocks noChangeArrowheads="1"/>
          </p:cNvSpPr>
          <p:nvPr/>
        </p:nvSpPr>
        <p:spPr bwMode="auto">
          <a:xfrm>
            <a:off x="0" y="89579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страхователей и застрахованных </a:t>
            </a: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лиц, </a:t>
            </a:r>
            <a: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которых открыта </a:t>
            </a:r>
            <a: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профессиональная </a:t>
            </a: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часть </a:t>
            </a:r>
            <a: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индивидуальных </a:t>
            </a: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лицевых счетов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5467" y="1988840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0887" y="87545"/>
            <a:ext cx="596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30</a:t>
            </a:r>
            <a:endParaRPr lang="ru-RU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34947" y="692696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07656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страхователей -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059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0" y="-27380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Структура рабочих мест с особыми условиями труда </a:t>
            </a:r>
            <a: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целей профессионального пенсионного </a:t>
            </a:r>
            <a: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страхования по состоянию </a:t>
            </a:r>
            <a:b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на 1 января 2023 года</a:t>
            </a:r>
          </a:p>
        </p:txBody>
      </p:sp>
      <p:graphicFrame>
        <p:nvGraphicFramePr>
          <p:cNvPr id="5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0866092"/>
              </p:ext>
            </p:extLst>
          </p:nvPr>
        </p:nvGraphicFramePr>
        <p:xfrm>
          <a:off x="159400" y="1556792"/>
          <a:ext cx="8892479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18232" y="95730"/>
            <a:ext cx="596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32</a:t>
            </a:r>
            <a:endParaRPr lang="ru-RU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7648" y="1145203"/>
            <a:ext cx="914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 рабочих мест по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республике: 385 569</a:t>
            </a:r>
            <a:endParaRPr lang="ru-RU" dirty="0"/>
          </a:p>
        </p:txBody>
      </p:sp>
      <p:sp>
        <p:nvSpPr>
          <p:cNvPr id="10" name="Минус 9"/>
          <p:cNvSpPr/>
          <p:nvPr/>
        </p:nvSpPr>
        <p:spPr>
          <a:xfrm>
            <a:off x="34947" y="790993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316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19" y="1412776"/>
            <a:ext cx="8804711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itchFamily="2" charset="2"/>
              <a:buAutoNum type="arabicParenR"/>
            </a:pPr>
            <a:endParaRPr lang="ru-RU" alt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Досрочная</a:t>
            </a:r>
            <a:r>
              <a:rPr lang="ru-RU" altLang="ru-RU" sz="40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altLang="ru-RU" sz="4000" b="1" dirty="0" smtClean="0">
                <a:solidFill>
                  <a:srgbClr val="008080"/>
                </a:solidFill>
              </a:rPr>
              <a:t>профессиональная пенсия</a:t>
            </a:r>
          </a:p>
          <a:p>
            <a:pPr marL="0" indent="0">
              <a:buNone/>
            </a:pPr>
            <a:r>
              <a:rPr lang="ru-RU" altLang="ru-RU" sz="2400" i="1" dirty="0" smtClean="0">
                <a:solidFill>
                  <a:srgbClr val="008080"/>
                </a:solidFill>
              </a:rPr>
              <a:t>В размере </a:t>
            </a:r>
            <a:r>
              <a:rPr lang="ru-RU" altLang="ru-RU" sz="2400" b="1" i="1" dirty="0" smtClean="0">
                <a:solidFill>
                  <a:srgbClr val="C00000"/>
                </a:solidFill>
              </a:rPr>
              <a:t>суммы </a:t>
            </a:r>
            <a:r>
              <a:rPr lang="ru-RU" altLang="ru-RU" sz="2400" b="1" i="1" dirty="0">
                <a:solidFill>
                  <a:srgbClr val="C00000"/>
                </a:solidFill>
              </a:rPr>
              <a:t>пенсионных сбережений </a:t>
            </a:r>
            <a:r>
              <a:rPr lang="ru-RU" altLang="ru-RU" sz="2400" i="1" dirty="0">
                <a:solidFill>
                  <a:srgbClr val="008080"/>
                </a:solidFill>
              </a:rPr>
              <a:t>на число месяцев досрочного пенсионного периода застрахованного лица</a:t>
            </a:r>
            <a:endParaRPr lang="ru-RU" altLang="ru-RU" sz="2400" i="1" dirty="0" smtClean="0"/>
          </a:p>
          <a:p>
            <a:pPr marL="609600" indent="-609600"/>
            <a:endParaRPr lang="ru-RU" altLang="ru-RU" sz="4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500" b="1" dirty="0" smtClean="0">
                <a:solidFill>
                  <a:schemeClr val="accent2">
                    <a:lumMod val="75000"/>
                  </a:schemeClr>
                </a:solidFill>
              </a:rPr>
              <a:t>Дополнительная </a:t>
            </a:r>
            <a:r>
              <a:rPr lang="ru-RU" altLang="ru-RU" sz="3500" b="1" dirty="0" smtClean="0">
                <a:solidFill>
                  <a:srgbClr val="008080"/>
                </a:solidFill>
              </a:rPr>
              <a:t>профессиональная пенсия</a:t>
            </a:r>
          </a:p>
          <a:p>
            <a:pPr marL="0" indent="0">
              <a:buNone/>
            </a:pPr>
            <a:r>
              <a:rPr lang="ru-RU" altLang="ru-RU" sz="2400" i="1" dirty="0" smtClean="0">
                <a:solidFill>
                  <a:srgbClr val="008080"/>
                </a:solidFill>
              </a:rPr>
              <a:t>В размере </a:t>
            </a: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бюджета прожиточного минимума </a:t>
            </a:r>
            <a:r>
              <a:rPr lang="ru-RU" altLang="ru-RU" sz="2400" i="1" dirty="0">
                <a:solidFill>
                  <a:srgbClr val="008080"/>
                </a:solidFill>
              </a:rPr>
              <a:t>в среднем на душу населения, действующего в месяце, за который она выплачивается.</a:t>
            </a:r>
          </a:p>
          <a:p>
            <a:pPr marL="609600" indent="-609600"/>
            <a:endParaRPr lang="ru-RU" altLang="ru-RU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Средний размер профессиональной пенсии, участников с 2009 г.</a:t>
            </a:r>
            <a:endParaRPr lang="ru-RU" sz="2400" b="1" dirty="0">
              <a:solidFill>
                <a:srgbClr val="036B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-324544" y="830871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77191"/>
              </p:ext>
            </p:extLst>
          </p:nvPr>
        </p:nvGraphicFramePr>
        <p:xfrm>
          <a:off x="107503" y="1124744"/>
          <a:ext cx="8856985" cy="43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8908"/>
                <a:gridCol w="3194748"/>
                <a:gridCol w="2623329"/>
              </a:tblGrid>
              <a:tr h="1746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Виды пенсии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Размер пенсии при участии в ППС 13 лет </a:t>
                      </a:r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Период получения</a:t>
                      </a:r>
                    </a:p>
                  </a:txBody>
                  <a:tcPr marL="9525" marR="9525" marT="9525" marB="0" anchor="ctr"/>
                </a:tc>
              </a:tr>
              <a:tr h="1211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Досрочная пенсия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43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Дополнительная пенсия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341 (БПМ)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месяцев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219256" cy="720079"/>
          </a:xfrm>
        </p:spPr>
        <p:txBody>
          <a:bodyPr>
            <a:normAutofit fontScale="90000"/>
          </a:bodyPr>
          <a:lstStyle/>
          <a:p>
            <a:pPr algn="l"/>
            <a:r>
              <a:rPr lang="ru-RU" sz="2600" b="1" i="1" dirty="0" smtClean="0"/>
              <a:t>Важно! </a:t>
            </a:r>
            <a:br>
              <a:rPr lang="ru-RU" sz="2600" b="1" i="1" dirty="0" smtClean="0"/>
            </a:br>
            <a:r>
              <a:rPr lang="ru-RU" sz="2600" b="1" i="1" dirty="0" smtClean="0"/>
              <a:t>Пенсия не наследуется</a:t>
            </a:r>
            <a:endParaRPr lang="ru-RU" sz="2600" b="1" i="1" dirty="0"/>
          </a:p>
        </p:txBody>
      </p:sp>
    </p:spTree>
    <p:extLst>
      <p:ext uri="{BB962C8B-B14F-4D97-AF65-F5344CB8AC3E}">
        <p14:creationId xmlns:p14="http://schemas.microsoft.com/office/powerpoint/2010/main" val="18837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7001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6666"/>
                </a:solidFill>
              </a:rPr>
              <a:t>С 1 января 2014 года в Республике Беларусь</a:t>
            </a: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  <a:p>
            <a:pPr algn="ctr"/>
            <a:endParaRPr lang="ru-RU" sz="2600" b="1" dirty="0" smtClean="0">
              <a:solidFill>
                <a:srgbClr val="006666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6666"/>
                </a:solidFill>
              </a:rPr>
              <a:t> внесены дополнения, совершенствующие профессиональное пенсионное страхование, посредством  предоставления дополнительных пенсионных гарантий отдельным категориям работников, занятых на работах в особых условиях труда.</a:t>
            </a:r>
          </a:p>
          <a:p>
            <a:pPr algn="ctr"/>
            <a:endParaRPr lang="ru-RU" sz="2600" b="1" dirty="0" smtClean="0">
              <a:solidFill>
                <a:srgbClr val="006666"/>
              </a:solidFill>
            </a:endParaRPr>
          </a:p>
          <a:p>
            <a:pPr algn="ctr"/>
            <a:r>
              <a:rPr lang="ru-RU" altLang="ru-RU" sz="2800" b="1" dirty="0">
                <a:solidFill>
                  <a:srgbClr val="C00000"/>
                </a:solidFill>
              </a:rPr>
              <a:t>Доплата к заработной плате </a:t>
            </a:r>
            <a:endParaRPr lang="ru-RU" alt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(</a:t>
            </a:r>
            <a:r>
              <a:rPr lang="ru-RU" altLang="ru-RU" sz="2800" b="1" dirty="0">
                <a:solidFill>
                  <a:srgbClr val="C00000"/>
                </a:solidFill>
              </a:rPr>
              <a:t>вместо профессионального пенсионного страхования)</a:t>
            </a: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  <a:p>
            <a:pPr algn="ctr"/>
            <a:endParaRPr lang="ru-RU" sz="26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2" y="2708920"/>
            <a:ext cx="8951642" cy="3528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400" dirty="0" smtClea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ru-RU" altLang="ru-RU" sz="2400" dirty="0"/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28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</a:p>
          <a:p>
            <a:pPr marL="0" indent="0" algn="r">
              <a:lnSpc>
                <a:spcPct val="80000"/>
              </a:lnSpc>
              <a:buNone/>
            </a:pPr>
            <a:endParaRPr lang="ru-RU" altLang="ru-RU" sz="28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altLang="ru-RU" sz="2800" b="1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altLang="ru-RU" sz="28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28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ru-RU" altLang="ru-RU" sz="13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Республики </a:t>
            </a:r>
            <a:r>
              <a:rPr lang="ru-RU" altLang="ru-RU" sz="13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                                                                         от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25.09.2013 </a:t>
            </a:r>
            <a:r>
              <a:rPr lang="ru-RU" altLang="ru-RU" sz="13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441 </a:t>
            </a:r>
            <a:r>
              <a:rPr lang="ru-RU" altLang="ru-RU" sz="13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некоторых </a:t>
            </a:r>
            <a:r>
              <a:rPr lang="ru-RU" altLang="ru-RU" sz="13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вопросах профессионального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13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пенсионного </a:t>
            </a:r>
            <a:r>
              <a:rPr lang="ru-RU" altLang="ru-RU" sz="13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пенсионного обеспечения"</a:t>
            </a:r>
          </a:p>
        </p:txBody>
      </p:sp>
    </p:spTree>
    <p:extLst>
      <p:ext uri="{BB962C8B-B14F-4D97-AF65-F5344CB8AC3E}">
        <p14:creationId xmlns:p14="http://schemas.microsoft.com/office/powerpoint/2010/main" val="32916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700120" cy="558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8080"/>
                </a:solidFill>
              </a:rPr>
              <a:t>  </a:t>
            </a:r>
            <a:r>
              <a:rPr lang="ru-RU" altLang="ru-RU" sz="2600" b="1" dirty="0">
                <a:solidFill>
                  <a:srgbClr val="006666"/>
                </a:solidFill>
              </a:rPr>
              <a:t>Доплата к заработной плате </a:t>
            </a:r>
            <a:endParaRPr lang="ru-RU" altLang="ru-RU" sz="2600" b="1" dirty="0" smtClean="0">
              <a:solidFill>
                <a:srgbClr val="006666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2600" b="1" dirty="0">
              <a:solidFill>
                <a:srgbClr val="006666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2600" b="1" dirty="0">
              <a:solidFill>
                <a:srgbClr val="006666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rgbClr val="008080"/>
              </a:solidFill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8080"/>
                </a:solidFill>
              </a:rPr>
              <a:t>размер доплаты определяется работодателем. </a:t>
            </a:r>
            <a:r>
              <a:rPr lang="ru-RU" altLang="ru-RU" sz="2400" b="1" dirty="0">
                <a:solidFill>
                  <a:srgbClr val="C00000"/>
                </a:solidFill>
              </a:rPr>
              <a:t>Размер доплаты не может быть менее суммы взносов на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ППС;</a:t>
            </a:r>
            <a:endParaRPr lang="ru-RU" altLang="ru-RU" sz="24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rgbClr val="008080"/>
              </a:solidFill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8080"/>
                </a:solidFill>
              </a:rPr>
              <a:t>выбор </a:t>
            </a:r>
            <a:r>
              <a:rPr lang="ru-RU" altLang="ru-RU" sz="2400" b="1" dirty="0">
                <a:solidFill>
                  <a:srgbClr val="008080"/>
                </a:solidFill>
              </a:rPr>
              <a:t>работником ежемесячной доплаты оформляется путем подачи работодателю письменного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заявления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>;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b="1" dirty="0">
              <a:solidFill>
                <a:srgbClr val="008080"/>
              </a:solidFill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8080"/>
                </a:solidFill>
              </a:rPr>
              <a:t>в </a:t>
            </a:r>
            <a:r>
              <a:rPr lang="ru-RU" altLang="ru-RU" sz="2400" b="1" dirty="0">
                <a:solidFill>
                  <a:srgbClr val="008080"/>
                </a:solidFill>
              </a:rPr>
              <a:t>заявлении работник указывает сведения о периодах специального стажа работы до 1 января 2009 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>года; </a:t>
            </a: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b="1" dirty="0" smtClean="0">
              <a:solidFill>
                <a:srgbClr val="008080"/>
              </a:solidFill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8080"/>
                </a:solidFill>
              </a:rPr>
              <a:t>форма </a:t>
            </a:r>
            <a:r>
              <a:rPr lang="ru-RU" altLang="ru-RU" sz="2400" b="1" dirty="0">
                <a:solidFill>
                  <a:srgbClr val="008080"/>
                </a:solidFill>
              </a:rPr>
              <a:t>заявления работника на доплату, порядок его подачи, регистрации и хранения определяются локальным нормативным правовым актом 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>работодателя.</a:t>
            </a:r>
          </a:p>
          <a:p>
            <a:pPr algn="ctr"/>
            <a:endParaRPr lang="ru-RU" sz="2600" b="1" dirty="0" smtClean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Профессиональное пенсионное страхование </a:t>
            </a:r>
            <a:r>
              <a:rPr lang="ru-RU" sz="2000" b="1" dirty="0" err="1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медецинских</a:t>
            </a:r>
            <a:r>
              <a:rPr lang="ru-RU" sz="2000" b="1" dirty="0" smtClean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 работников</a:t>
            </a:r>
            <a:endParaRPr lang="ru-RU" b="1" dirty="0">
              <a:solidFill>
                <a:srgbClr val="036B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-22598" y="707760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63975"/>
              </p:ext>
            </p:extLst>
          </p:nvPr>
        </p:nvGraphicFramePr>
        <p:xfrm>
          <a:off x="107505" y="908720"/>
          <a:ext cx="8712966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2632"/>
                <a:gridCol w="1585640"/>
                <a:gridCol w="2497347"/>
                <a:gridCol w="2497347"/>
              </a:tblGrid>
              <a:tr h="2705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 smtClean="0">
                          <a:effectLst/>
                        </a:rPr>
                        <a:t>Заработная плата</a:t>
                      </a:r>
                      <a:endParaRPr lang="ru-RU" sz="2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Средняя </a:t>
                      </a:r>
                      <a:r>
                        <a:rPr lang="ru-RU" sz="2200" b="1" u="none" strike="noStrike" dirty="0" smtClean="0">
                          <a:effectLst/>
                        </a:rPr>
                        <a:t>заработная плата</a:t>
                      </a:r>
                    </a:p>
                    <a:p>
                      <a:pPr algn="ctr" fontAlgn="ctr"/>
                      <a:r>
                        <a:rPr lang="ru-RU" sz="2200" b="1" u="none" strike="noStrike" dirty="0" smtClean="0">
                          <a:effectLst/>
                        </a:rPr>
                        <a:t> </a:t>
                      </a:r>
                      <a:r>
                        <a:rPr lang="ru-RU" sz="2200" b="1" i="1" u="none" strike="noStrike" dirty="0">
                          <a:effectLst/>
                        </a:rPr>
                        <a:t>(руб.)</a:t>
                      </a:r>
                      <a:endParaRPr lang="ru-RU" sz="2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 smtClean="0">
                          <a:effectLst/>
                        </a:rPr>
                        <a:t>Сумма взносов</a:t>
                      </a:r>
                      <a:br>
                        <a:rPr lang="ru-RU" sz="2200" b="1" u="none" strike="noStrike" dirty="0" smtClean="0">
                          <a:effectLst/>
                        </a:rPr>
                      </a:br>
                      <a:r>
                        <a:rPr lang="ru-RU" sz="2200" b="1" u="none" strike="noStrike" dirty="0" smtClean="0">
                          <a:effectLst/>
                        </a:rPr>
                        <a:t> на ППС </a:t>
                      </a:r>
                      <a:r>
                        <a:rPr lang="ru-RU" sz="2200" b="1" u="none" strike="noStrike" dirty="0">
                          <a:effectLst/>
                        </a:rPr>
                        <a:t>4</a:t>
                      </a:r>
                      <a:r>
                        <a:rPr lang="ru-RU" sz="2200" b="1" u="none" strike="noStrike" dirty="0" smtClean="0">
                          <a:effectLst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2200" b="1" i="1" u="none" strike="noStrike" dirty="0" smtClean="0">
                          <a:effectLst/>
                        </a:rPr>
                        <a:t>(руб.)</a:t>
                      </a:r>
                      <a:endParaRPr lang="ru-RU" sz="2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доплата к зарплате, при отказе от уплаты взносов на ППС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2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(руб.)</a:t>
                      </a:r>
                      <a:endParaRPr lang="ru-RU" sz="2200" b="1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93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зарплата по учреждению</a:t>
                      </a:r>
                      <a:endParaRPr lang="ru-RU" sz="2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endParaRPr lang="ru-RU" sz="2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2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7519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Медработник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стажем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2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2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7413</TotalTime>
  <Words>779</Words>
  <Application>Microsoft Office PowerPoint</Application>
  <PresentationFormat>Экран (4:3)</PresentationFormat>
  <Paragraphs>180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 Пенсия не наследуется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 Получая половину доплаты зарабатываем дополнительную накопительную пенсию в размере не менее пенсии ППС; Пенсия наследуется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Бердникова Юлия Николаевна</dc:creator>
  <cp:lastModifiedBy>Лихачева Екатерина Геннадьевна</cp:lastModifiedBy>
  <cp:revision>574</cp:revision>
  <cp:lastPrinted>2022-11-29T16:01:16Z</cp:lastPrinted>
  <dcterms:created xsi:type="dcterms:W3CDTF">2018-11-20T10:45:37Z</dcterms:created>
  <dcterms:modified xsi:type="dcterms:W3CDTF">2023-03-29T04:54:31Z</dcterms:modified>
</cp:coreProperties>
</file>